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5"/>
  </p:notesMasterIdLst>
  <p:sldIdLst>
    <p:sldId id="259" r:id="rId2"/>
    <p:sldId id="257" r:id="rId3"/>
    <p:sldId id="263" r:id="rId4"/>
    <p:sldId id="279" r:id="rId5"/>
    <p:sldId id="267" r:id="rId6"/>
    <p:sldId id="278" r:id="rId7"/>
    <p:sldId id="276" r:id="rId8"/>
    <p:sldId id="286" r:id="rId9"/>
    <p:sldId id="274" r:id="rId10"/>
    <p:sldId id="275" r:id="rId11"/>
    <p:sldId id="269" r:id="rId12"/>
    <p:sldId id="270" r:id="rId13"/>
    <p:sldId id="280" r:id="rId14"/>
    <p:sldId id="281" r:id="rId15"/>
    <p:sldId id="282" r:id="rId16"/>
    <p:sldId id="285" r:id="rId17"/>
    <p:sldId id="283" r:id="rId18"/>
    <p:sldId id="287" r:id="rId19"/>
    <p:sldId id="288" r:id="rId20"/>
    <p:sldId id="289" r:id="rId21"/>
    <p:sldId id="284" r:id="rId22"/>
    <p:sldId id="273" r:id="rId23"/>
    <p:sldId id="272" r:id="rId24"/>
  </p:sldIdLst>
  <p:sldSz cx="12192000" cy="6858000"/>
  <p:notesSz cx="6858000" cy="9144000"/>
  <p:embeddedFontLst>
    <p:embeddedFont>
      <p:font typeface="DX우등생 M" panose="02010606000101010101" pitchFamily="2" charset="-127"/>
      <p:regular r:id="rId26"/>
    </p:embeddedFont>
    <p:embeddedFont>
      <p:font typeface="HY그래픽M" panose="02030600000101010101" pitchFamily="18" charset="-127"/>
      <p:regular r:id="rId27"/>
    </p:embeddedFont>
    <p:embeddedFont>
      <p:font typeface="Trebuchet MS" panose="020B0603020202020204" pitchFamily="34" charset="0"/>
      <p:regular r:id="rId28"/>
      <p:bold r:id="rId29"/>
      <p:italic r:id="rId30"/>
      <p:boldItalic r:id="rId31"/>
    </p:embeddedFont>
    <p:embeddedFont>
      <p:font typeface="Wingdings 3" panose="05040102010807070707" pitchFamily="18" charset="2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794" autoAdjust="0"/>
  </p:normalViewPr>
  <p:slideViewPr>
    <p:cSldViewPr showGuides="1">
      <p:cViewPr>
        <p:scale>
          <a:sx n="100" d="100"/>
          <a:sy n="100" d="100"/>
        </p:scale>
        <p:origin x="72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54BF1-6810-4B29-BFC5-E4C955616322}" type="datetimeFigureOut">
              <a:rPr lang="ko-KR" altLang="en-US" smtClean="0"/>
              <a:t>2018-07-11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0BECE-2691-42CB-B8BF-84FECC956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64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(Lab01)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0BECE-2691-42CB-B8BF-84FECC9569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208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(Lab01)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0BECE-2691-42CB-B8BF-84FECC95695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48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(Lab02)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0BECE-2691-42CB-B8BF-84FECC9569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912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ctr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ctr">
            <a:normAutofit/>
          </a:bodyPr>
          <a:lstStyle>
            <a:lvl1pPr marL="0" indent="0" algn="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82DD-8666-45E6-9AE7-54ABA5A14A40}" type="datetime1">
              <a:rPr lang="ko-KR" altLang="en-US" smtClean="0"/>
              <a:t>2018-07-11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11DCF4-8E6C-48B1-A6BB-0F9F6837051E}"/>
              </a:ext>
            </a:extLst>
          </p:cNvPr>
          <p:cNvSpPr/>
          <p:nvPr userDrawn="1"/>
        </p:nvSpPr>
        <p:spPr>
          <a:xfrm>
            <a:off x="10001008" y="6465610"/>
            <a:ext cx="21861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X우등생 M" panose="02010606000101010101" pitchFamily="2" charset="-127"/>
                <a:ea typeface="DX우등생 M" panose="02010606000101010101" pitchFamily="2" charset="-127"/>
              </a:rPr>
              <a:t>dnr1105@gmail.com</a:t>
            </a:r>
          </a:p>
        </p:txBody>
      </p:sp>
    </p:spTree>
    <p:extLst>
      <p:ext uri="{BB962C8B-B14F-4D97-AF65-F5344CB8AC3E}">
        <p14:creationId xmlns:p14="http://schemas.microsoft.com/office/powerpoint/2010/main" val="100291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FC933-148B-46F5-A840-38176F1022E6}" type="datetime1">
              <a:rPr lang="ko-KR" altLang="en-US" smtClean="0"/>
              <a:t>2018-07-11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17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>
            <a:normAutofit/>
          </a:bodyPr>
          <a:lstStyle>
            <a:lvl1pPr algn="l">
              <a:defRPr sz="5400" b="0" cap="none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7241-3350-4E4A-B40E-38E0DABF13A6}" type="datetime1">
              <a:rPr lang="ko-KR" altLang="en-US" smtClean="0"/>
              <a:t>2018-07-11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592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360" y="1772816"/>
            <a:ext cx="4526010" cy="42685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1772817"/>
            <a:ext cx="4601666" cy="426854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796A-574E-4D57-9B30-08C9235D9B1A}" type="datetime1">
              <a:rPr lang="ko-KR" altLang="en-US" smtClean="0"/>
              <a:t>2018-07-11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3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D3B0-FC63-491D-907C-3236C99C0370}" type="datetime1">
              <a:rPr lang="ko-KR" altLang="en-US" smtClean="0"/>
              <a:t>2018-07-11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244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B6B8-B8DC-40C3-BA56-A51251810800}" type="datetime1">
              <a:rPr lang="ko-KR" altLang="en-US" smtClean="0"/>
              <a:t>2018-07-11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1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EB7F-1834-4585-AAEB-243F7365AD15}" type="datetime1">
              <a:rPr lang="ko-KR" altLang="en-US" smtClean="0"/>
              <a:t>2018-07-11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1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BB6E-C9C1-4709-AB8D-0EC01A37AB0A}" type="datetime1">
              <a:rPr lang="ko-KR" altLang="en-US" smtClean="0"/>
              <a:t>2018-07-11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0465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518C-F127-4458-91C4-016B9407B588}" type="datetime1">
              <a:rPr lang="ko-KR" altLang="en-US" smtClean="0"/>
              <a:t>2018-07-11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55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59" y="380008"/>
            <a:ext cx="9356277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59" y="1793680"/>
            <a:ext cx="9361040" cy="458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5EB294-99AB-4EA0-A944-CC913E88DAE2}"/>
              </a:ext>
            </a:extLst>
          </p:cNvPr>
          <p:cNvSpPr/>
          <p:nvPr userDrawn="1"/>
        </p:nvSpPr>
        <p:spPr>
          <a:xfrm>
            <a:off x="0" y="6491684"/>
            <a:ext cx="12188824" cy="36512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2373" y="649168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DX우등생 M" panose="02010606000101010101" pitchFamily="2" charset="-127"/>
                <a:ea typeface="DX우등생 M" panose="02010606000101010101" pitchFamily="2" charset="-127"/>
              </a:defRPr>
            </a:lvl1pPr>
          </a:lstStyle>
          <a:p>
            <a:fld id="{0DA02F8C-A146-46F3-BC7D-79F541933A98}" type="datetime1">
              <a:rPr lang="ko-KR" altLang="en-US" smtClean="0"/>
              <a:t>2018-07-11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9902" y="649168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DX우등생 M" panose="02010606000101010101" pitchFamily="2" charset="-127"/>
                <a:ea typeface="DX우등생 M" panose="02010606000101010101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6311" y="6491684"/>
            <a:ext cx="5576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DX우등생 M" panose="02010606000101010101" pitchFamily="2" charset="-127"/>
                <a:ea typeface="DX우등생 M" panose="02010606000101010101" pitchFamily="2" charset="-127"/>
              </a:defRPr>
            </a:lvl1pPr>
          </a:lstStyle>
          <a:p>
            <a:fld id="{FB8EE572-ACDA-42A3-ADED-BBE243863DD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5AD305-8AE1-4A92-A87B-34AE6C865A0D}"/>
              </a:ext>
            </a:extLst>
          </p:cNvPr>
          <p:cNvSpPr/>
          <p:nvPr userDrawn="1"/>
        </p:nvSpPr>
        <p:spPr>
          <a:xfrm>
            <a:off x="10001008" y="6465610"/>
            <a:ext cx="21861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X우등생 M" panose="02010606000101010101" pitchFamily="2" charset="-127"/>
                <a:ea typeface="DX우등생 M" panose="02010606000101010101" pitchFamily="2" charset="-127"/>
              </a:rPr>
              <a:t>dnr1105@gmail.com</a:t>
            </a:r>
          </a:p>
        </p:txBody>
      </p:sp>
    </p:spTree>
    <p:extLst>
      <p:ext uri="{BB962C8B-B14F-4D97-AF65-F5344CB8AC3E}">
        <p14:creationId xmlns:p14="http://schemas.microsoft.com/office/powerpoint/2010/main" val="78944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70" r:id="rId7"/>
    <p:sldLayoutId id="2147483671" r:id="rId8"/>
    <p:sldLayoutId id="2147483673" r:id="rId9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400" kern="1200">
          <a:solidFill>
            <a:schemeClr val="accent1"/>
          </a:solidFill>
          <a:latin typeface="DX우등생 M" panose="02010606000101010101" pitchFamily="2" charset="-127"/>
          <a:ea typeface="DX우등생 M" panose="02010606000101010101" pitchFamily="2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B59C5-E078-4B2E-9636-2C4DE4161E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조명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D35598-5BE5-4FBF-8D4F-CC2020A4E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박 정욱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ADFEFB-30C3-42EA-8089-4D39EA43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38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6D858-865B-4CD0-A17A-40582821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모형 신호등 제작 </a:t>
            </a:r>
            <a:r>
              <a:rPr lang="en-US" altLang="ko-KR" dirty="0"/>
              <a:t>+ </a:t>
            </a:r>
            <a:r>
              <a:rPr lang="ko-KR" altLang="en-US" dirty="0"/>
              <a:t>심화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EE2E91-E81A-4F8C-8356-7124B05F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633" y="1793680"/>
            <a:ext cx="7488831" cy="4515639"/>
          </a:xfrm>
        </p:spPr>
        <p:txBody>
          <a:bodyPr/>
          <a:lstStyle/>
          <a:p>
            <a:r>
              <a:rPr lang="ko-KR" altLang="en-US" dirty="0"/>
              <a:t>회로 구성</a:t>
            </a:r>
            <a:r>
              <a:rPr lang="en-US" altLang="ko-KR" dirty="0"/>
              <a:t>(Schematic)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LED(</a:t>
            </a:r>
            <a:r>
              <a:rPr lang="ko-KR" altLang="en-US" dirty="0"/>
              <a:t>각각 빨강</a:t>
            </a:r>
            <a:r>
              <a:rPr lang="en-US" altLang="ko-KR" dirty="0"/>
              <a:t>, </a:t>
            </a:r>
            <a:r>
              <a:rPr lang="ko-KR" altLang="en-US" dirty="0"/>
              <a:t>초록</a:t>
            </a:r>
            <a:r>
              <a:rPr lang="en-US" altLang="ko-KR" dirty="0"/>
              <a:t>, </a:t>
            </a:r>
            <a:r>
              <a:rPr lang="ko-KR" altLang="en-US" dirty="0"/>
              <a:t>노랑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D1, D2, D3</a:t>
            </a:r>
            <a:r>
              <a:rPr lang="ko-KR" altLang="en-US" dirty="0"/>
              <a:t>와 </a:t>
            </a:r>
            <a:r>
              <a:rPr lang="en-US" altLang="ko-KR" dirty="0"/>
              <a:t>VCC</a:t>
            </a:r>
            <a:r>
              <a:rPr lang="ko-KR" altLang="en-US" dirty="0"/>
              <a:t>를 연결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개의 버튼에 </a:t>
            </a:r>
            <a:r>
              <a:rPr lang="en-US" altLang="ko-KR" dirty="0"/>
              <a:t>D5, D6</a:t>
            </a:r>
            <a:r>
              <a:rPr lang="ko-KR" altLang="en-US" dirty="0"/>
              <a:t>과 </a:t>
            </a:r>
            <a:r>
              <a:rPr lang="en-US" altLang="ko-KR" dirty="0"/>
              <a:t>VCC, GND</a:t>
            </a:r>
            <a:r>
              <a:rPr lang="ko-KR" altLang="en-US" dirty="0"/>
              <a:t>를 연결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개의 보행자 </a:t>
            </a:r>
            <a:r>
              <a:rPr lang="en-US" altLang="ko-KR" dirty="0"/>
              <a:t>LED(</a:t>
            </a:r>
            <a:r>
              <a:rPr lang="ko-KR" altLang="en-US" dirty="0"/>
              <a:t>추가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D0</a:t>
            </a:r>
            <a:r>
              <a:rPr lang="ko-KR" altLang="en-US" dirty="0"/>
              <a:t>와 </a:t>
            </a:r>
            <a:r>
              <a:rPr lang="en-US" altLang="ko-KR" dirty="0"/>
              <a:t>VCC</a:t>
            </a:r>
            <a:r>
              <a:rPr lang="ko-KR" altLang="en-US" dirty="0"/>
              <a:t>에 연결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3414FD-A067-4F6B-871F-A5C1EF102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684810"/>
            <a:ext cx="2664296" cy="473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07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6D858-865B-4CD0-A17A-40582821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모형 신호등 제작 </a:t>
            </a:r>
            <a:r>
              <a:rPr lang="en-US" altLang="ko-KR" dirty="0"/>
              <a:t>+ </a:t>
            </a:r>
            <a:r>
              <a:rPr lang="ko-KR" altLang="en-US" dirty="0"/>
              <a:t>심화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EE2E91-E81A-4F8C-8356-7124B05F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793680"/>
            <a:ext cx="5760641" cy="4515639"/>
          </a:xfrm>
        </p:spPr>
        <p:txBody>
          <a:bodyPr/>
          <a:lstStyle/>
          <a:p>
            <a:r>
              <a:rPr lang="en-US" altLang="ko-KR" dirty="0"/>
              <a:t>Code(</a:t>
            </a:r>
            <a:r>
              <a:rPr lang="ko-KR" altLang="en-US" dirty="0"/>
              <a:t>소스 구성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9A1118-EBE9-4B55-926A-FFD181255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4629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44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6D858-865B-4CD0-A17A-40582821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모형 신호등 제작 </a:t>
            </a:r>
            <a:r>
              <a:rPr lang="en-US" altLang="ko-KR" dirty="0"/>
              <a:t>+ </a:t>
            </a:r>
            <a:r>
              <a:rPr lang="ko-KR" altLang="en-US" dirty="0"/>
              <a:t>심화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EE2E91-E81A-4F8C-8356-7124B05F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793680"/>
            <a:ext cx="5760641" cy="4515639"/>
          </a:xfrm>
        </p:spPr>
        <p:txBody>
          <a:bodyPr/>
          <a:lstStyle/>
          <a:p>
            <a:r>
              <a:rPr lang="en-US" altLang="ko-KR" dirty="0"/>
              <a:t>Code(</a:t>
            </a:r>
            <a:r>
              <a:rPr lang="ko-KR" altLang="en-US" dirty="0"/>
              <a:t>소스 구성</a:t>
            </a:r>
            <a:r>
              <a:rPr lang="en-US" altLang="ko-KR" dirty="0"/>
              <a:t>) (</a:t>
            </a:r>
            <a:r>
              <a:rPr lang="ko-KR" altLang="en-US" dirty="0"/>
              <a:t>이어서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B924F8-DD8D-4C36-9B64-CD6C56D95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50"/>
          <a:stretch/>
        </p:blipFill>
        <p:spPr>
          <a:xfrm>
            <a:off x="6096000" y="638448"/>
            <a:ext cx="4505255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4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C84D4-F0D8-4F30-B4C6-165F86BB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Array</a:t>
            </a:r>
            <a:r>
              <a:rPr lang="ko-KR" altLang="en-US" dirty="0"/>
              <a:t>를 사용한 기초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9DE06B-3C73-4498-BFEC-F36D98F14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633" y="1793680"/>
            <a:ext cx="6912766" cy="4587648"/>
          </a:xfrm>
        </p:spPr>
        <p:txBody>
          <a:bodyPr/>
          <a:lstStyle/>
          <a:p>
            <a:r>
              <a:rPr lang="ko-KR" altLang="en-US" dirty="0"/>
              <a:t>회로도</a:t>
            </a:r>
            <a:endParaRPr lang="en-US" altLang="ko-KR" dirty="0"/>
          </a:p>
          <a:p>
            <a:r>
              <a:rPr lang="ko-KR" altLang="en-US" dirty="0"/>
              <a:t>키트에 있는 </a:t>
            </a:r>
            <a:r>
              <a:rPr lang="en-US" altLang="ko-KR" dirty="0"/>
              <a:t>LED Array(3</a:t>
            </a:r>
            <a:r>
              <a:rPr lang="ko-KR" altLang="en-US" dirty="0"/>
              <a:t>색 </a:t>
            </a:r>
            <a:r>
              <a:rPr lang="en-US" altLang="ko-KR" dirty="0"/>
              <a:t>LED)</a:t>
            </a:r>
            <a:r>
              <a:rPr lang="ko-KR" altLang="en-US" dirty="0"/>
              <a:t>를 사용하여 제작</a:t>
            </a:r>
            <a:endParaRPr lang="en-US" altLang="ko-KR" dirty="0"/>
          </a:p>
          <a:p>
            <a:r>
              <a:rPr lang="ko-KR" altLang="en-US" dirty="0"/>
              <a:t>첫번째 핀에 </a:t>
            </a:r>
            <a:r>
              <a:rPr lang="en-US" altLang="ko-KR" dirty="0"/>
              <a:t>GND, </a:t>
            </a:r>
            <a:r>
              <a:rPr lang="ko-KR" altLang="en-US" dirty="0"/>
              <a:t>각각 나머지에 </a:t>
            </a:r>
            <a:r>
              <a:rPr lang="en-US" altLang="ko-KR" dirty="0"/>
              <a:t>D1, D2, D3</a:t>
            </a:r>
            <a:r>
              <a:rPr lang="ko-KR" altLang="en-US" dirty="0"/>
              <a:t>를 연결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F89A9-BB0A-4F93-8770-613DE539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8E64A8-883D-4CC0-8A79-DDE6AD3B7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730499"/>
            <a:ext cx="2664296" cy="47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57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C84D4-F0D8-4F30-B4C6-165F86BB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Array</a:t>
            </a:r>
            <a:r>
              <a:rPr lang="ko-KR" altLang="en-US" dirty="0"/>
              <a:t>를 사용한 기초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9DE06B-3C73-4498-BFEC-F36D98F14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793680"/>
            <a:ext cx="9361040" cy="4587648"/>
          </a:xfrm>
        </p:spPr>
        <p:txBody>
          <a:bodyPr/>
          <a:lstStyle/>
          <a:p>
            <a:r>
              <a:rPr lang="en-US" altLang="ko-KR" dirty="0"/>
              <a:t>Source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F89A9-BB0A-4F93-8770-613DE539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1D57A4-8B68-4E2B-AEBF-96432AF8E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497" y="80962"/>
            <a:ext cx="3181350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10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C84D4-F0D8-4F30-B4C6-165F86BB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반복문을 사용한 조명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9DE06B-3C73-4498-BFEC-F36D98F14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633" y="1793680"/>
            <a:ext cx="6912766" cy="4587648"/>
          </a:xfrm>
        </p:spPr>
        <p:txBody>
          <a:bodyPr/>
          <a:lstStyle/>
          <a:p>
            <a:r>
              <a:rPr lang="ko-KR" altLang="en-US" dirty="0"/>
              <a:t>회로도</a:t>
            </a:r>
            <a:endParaRPr lang="en-US" altLang="ko-KR" dirty="0"/>
          </a:p>
          <a:p>
            <a:r>
              <a:rPr lang="ko-KR" altLang="en-US" dirty="0"/>
              <a:t>키트에 있는 </a:t>
            </a:r>
            <a:r>
              <a:rPr lang="en-US" altLang="ko-KR" dirty="0"/>
              <a:t>LED Array(3</a:t>
            </a:r>
            <a:r>
              <a:rPr lang="ko-KR" altLang="en-US" dirty="0"/>
              <a:t>색 </a:t>
            </a:r>
            <a:r>
              <a:rPr lang="en-US" altLang="ko-KR" dirty="0"/>
              <a:t>LED)</a:t>
            </a:r>
            <a:r>
              <a:rPr lang="ko-KR" altLang="en-US" dirty="0"/>
              <a:t>를 사용하여 제작</a:t>
            </a:r>
            <a:endParaRPr lang="en-US" altLang="ko-KR" dirty="0"/>
          </a:p>
          <a:p>
            <a:r>
              <a:rPr lang="ko-KR" altLang="en-US" dirty="0"/>
              <a:t>첫번째 핀에 </a:t>
            </a:r>
            <a:r>
              <a:rPr lang="en-US" altLang="ko-KR" dirty="0"/>
              <a:t>GND, </a:t>
            </a:r>
            <a:r>
              <a:rPr lang="ko-KR" altLang="en-US" dirty="0"/>
              <a:t>각각 나머지에 </a:t>
            </a:r>
            <a:r>
              <a:rPr lang="en-US" altLang="ko-KR" dirty="0"/>
              <a:t>D1, D2, D3</a:t>
            </a:r>
            <a:r>
              <a:rPr lang="ko-KR" altLang="en-US" dirty="0"/>
              <a:t>를 연결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프로그램을 작성하여 </a:t>
            </a:r>
            <a:r>
              <a:rPr lang="en-US" altLang="ko-KR" dirty="0"/>
              <a:t>LED</a:t>
            </a:r>
            <a:r>
              <a:rPr lang="ko-KR" altLang="en-US" dirty="0"/>
              <a:t>가 각각 </a:t>
            </a:r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, 3</a:t>
            </a:r>
            <a:r>
              <a:rPr lang="ko-KR" altLang="en-US" dirty="0"/>
              <a:t>번</a:t>
            </a:r>
            <a:r>
              <a:rPr lang="en-US" altLang="ko-KR" dirty="0"/>
              <a:t>, 3</a:t>
            </a:r>
            <a:r>
              <a:rPr lang="ko-KR" altLang="en-US" dirty="0"/>
              <a:t>번씩 반복하여 깜빡이도록 제작</a:t>
            </a:r>
            <a:endParaRPr lang="en-US" altLang="ko-KR" dirty="0"/>
          </a:p>
          <a:p>
            <a:pPr lvl="1"/>
            <a:r>
              <a:rPr lang="en-US" altLang="ko-KR" dirty="0"/>
              <a:t>for</a:t>
            </a:r>
            <a:r>
              <a:rPr lang="ko-KR" altLang="en-US" dirty="0"/>
              <a:t>문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7F89A9-BB0A-4F93-8770-613DE539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8E64A8-883D-4CC0-8A79-DDE6AD3B7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730499"/>
            <a:ext cx="2664296" cy="47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78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D129C-906D-4F66-8D64-7F03B0CC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반복문을 사용한 조명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68A160-9E71-4BF7-9DDA-2202A4C79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Source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7F0DDC-95A1-4F23-B24F-36F50B362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A14049-391C-4E88-A26B-55308154E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2" y="109537"/>
            <a:ext cx="31813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85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D129C-906D-4F66-8D64-7F03B0CC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반복문을 사용한 조명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68A160-9E71-4BF7-9DDA-2202A4C79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Source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7F0DDC-95A1-4F23-B24F-36F50B362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CBBA1A-BED3-4AA6-974E-BA036E09B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497" y="2514600"/>
            <a:ext cx="27051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7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08B98-3C90-4B36-ABD6-AD224E37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입출력을 사용한 조명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8AA6B-94A2-471C-88C4-52B36F22D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632" y="1793680"/>
            <a:ext cx="6912766" cy="4587648"/>
          </a:xfrm>
        </p:spPr>
        <p:txBody>
          <a:bodyPr/>
          <a:lstStyle/>
          <a:p>
            <a:r>
              <a:rPr lang="ko-KR" altLang="en-US" dirty="0"/>
              <a:t>회로 구성</a:t>
            </a:r>
            <a:endParaRPr lang="en-US" altLang="ko-KR" dirty="0"/>
          </a:p>
          <a:p>
            <a:r>
              <a:rPr lang="ko-KR" altLang="en-US" dirty="0"/>
              <a:t>키트에 있는 </a:t>
            </a:r>
            <a:r>
              <a:rPr lang="en-US" altLang="ko-KR" dirty="0"/>
              <a:t>LED Array(3</a:t>
            </a:r>
            <a:r>
              <a:rPr lang="ko-KR" altLang="en-US" dirty="0"/>
              <a:t>색 </a:t>
            </a:r>
            <a:r>
              <a:rPr lang="en-US" altLang="ko-KR" dirty="0"/>
              <a:t>LED)</a:t>
            </a:r>
            <a:r>
              <a:rPr lang="ko-KR" altLang="en-US" dirty="0"/>
              <a:t>를 사용하여 제작</a:t>
            </a:r>
            <a:endParaRPr lang="en-US" altLang="ko-KR" dirty="0"/>
          </a:p>
          <a:p>
            <a:r>
              <a:rPr lang="ko-KR" altLang="en-US" dirty="0"/>
              <a:t>첫번째 핀에 </a:t>
            </a:r>
            <a:r>
              <a:rPr lang="en-US" altLang="ko-KR" dirty="0"/>
              <a:t>GND, </a:t>
            </a:r>
            <a:r>
              <a:rPr lang="ko-KR" altLang="en-US" dirty="0"/>
              <a:t>각각 나머지에 </a:t>
            </a:r>
            <a:r>
              <a:rPr lang="en-US" altLang="ko-KR" dirty="0"/>
              <a:t>D1, D2, D3</a:t>
            </a:r>
            <a:r>
              <a:rPr lang="ko-KR" altLang="en-US" dirty="0"/>
              <a:t>를 연결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시리얼 모니터에 </a:t>
            </a:r>
            <a:r>
              <a:rPr lang="en-US" altLang="ko-KR" dirty="0"/>
              <a:t>1, 2, 3</a:t>
            </a:r>
            <a:r>
              <a:rPr lang="ko-KR" altLang="en-US" dirty="0"/>
              <a:t>을 각각 입력하면 각기 다른 조명이 동작하도록 구성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B4C96A-DEC5-4DE8-AC26-CC510F68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B1CC60-4ED2-428A-8B55-CF8A7B381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730499"/>
            <a:ext cx="2664296" cy="47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8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B949C-52F0-49BA-A6B9-D658F4124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입출력을 사용한 조명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81A865-B559-497C-80EA-3DD11B1C8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Source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2273E4-816F-4332-B88F-538286E25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D428F8-B25E-4E23-BBD4-D71B675B3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178" y="14420"/>
            <a:ext cx="3164054" cy="68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62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72779-0A0F-4B95-8F21-BAA712B4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배울 내용</a:t>
            </a:r>
            <a:r>
              <a:rPr lang="en-US" altLang="ko-KR" dirty="0"/>
              <a:t>(Contents)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1EDC20-5A00-4CB9-A869-CD7ABB2C7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다중 </a:t>
            </a:r>
            <a:r>
              <a:rPr lang="en-US" altLang="ko-KR" dirty="0"/>
              <a:t>LED</a:t>
            </a:r>
            <a:r>
              <a:rPr lang="ko-KR" altLang="en-US" dirty="0"/>
              <a:t>를 사용한 회로 작성 및 코딩을 설계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스스로 </a:t>
            </a:r>
            <a:r>
              <a:rPr lang="en-US" altLang="ko-KR" dirty="0"/>
              <a:t>LED </a:t>
            </a:r>
            <a:r>
              <a:rPr lang="ko-KR" altLang="en-US" dirty="0"/>
              <a:t>회로 구성이 가능하다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본인의 목적에 맞는 프로그램 소스 작성이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Switch</a:t>
            </a:r>
            <a:r>
              <a:rPr lang="ko-KR" altLang="en-US" dirty="0"/>
              <a:t>의 개요와 원리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LED</a:t>
            </a:r>
            <a:r>
              <a:rPr lang="ko-KR" altLang="en-US" dirty="0"/>
              <a:t>와 </a:t>
            </a:r>
            <a:r>
              <a:rPr lang="en-US" altLang="ko-KR" dirty="0"/>
              <a:t>Switch </a:t>
            </a:r>
            <a:r>
              <a:rPr lang="ko-KR" altLang="en-US" dirty="0"/>
              <a:t>기타 부품들을 사용한 모형 신호등 제작 </a:t>
            </a:r>
            <a:r>
              <a:rPr lang="en-US" altLang="ko-KR" dirty="0"/>
              <a:t>– </a:t>
            </a:r>
            <a:r>
              <a:rPr lang="ko-KR" altLang="en-US" dirty="0"/>
              <a:t>복습</a:t>
            </a:r>
            <a:endParaRPr lang="en-US" altLang="ko-KR" dirty="0"/>
          </a:p>
          <a:p>
            <a:r>
              <a:rPr lang="ko-KR" altLang="en-US" dirty="0"/>
              <a:t>소스 코드를 사용한 </a:t>
            </a:r>
            <a:r>
              <a:rPr lang="en-US" altLang="ko-KR" dirty="0"/>
              <a:t>LED(</a:t>
            </a:r>
            <a:r>
              <a:rPr lang="ko-KR" altLang="en-US" dirty="0"/>
              <a:t>조명</a:t>
            </a:r>
            <a:r>
              <a:rPr lang="en-US" altLang="ko-KR" dirty="0"/>
              <a:t>) </a:t>
            </a:r>
            <a:r>
              <a:rPr lang="ko-KR" altLang="en-US" dirty="0"/>
              <a:t>제어</a:t>
            </a:r>
            <a:endParaRPr lang="en-US" altLang="ko-KR" dirty="0"/>
          </a:p>
          <a:p>
            <a:r>
              <a:rPr lang="ko-KR" altLang="en-US" dirty="0"/>
              <a:t>이론 내용 및 프로젝트 내용 이해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58BA15-C215-4BEB-A7F4-73E9E227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646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B949C-52F0-49BA-A6B9-D658F4124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입출력을 사용한 조명 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81A865-B559-497C-80EA-3DD11B1C8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Source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2273E4-816F-4332-B88F-538286E25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499B8C-8733-49E9-999B-11DFCBDBB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497" y="2071687"/>
            <a:ext cx="28194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09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821DD-557B-434B-A406-F07B3750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반복문을 사용한 조명 제어 </a:t>
            </a:r>
            <a:r>
              <a:rPr lang="en-US" altLang="ko-KR" dirty="0"/>
              <a:t>- </a:t>
            </a:r>
            <a:r>
              <a:rPr lang="ko-KR" altLang="en-US" dirty="0"/>
              <a:t>응용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71F9BC-3EFC-49D7-8971-DC8F634B3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물리적 버튼이나 프로그래밍 수정을 통하여 조명</a:t>
            </a:r>
            <a:r>
              <a:rPr lang="en-US" altLang="ko-KR" dirty="0"/>
              <a:t>(LED)</a:t>
            </a:r>
            <a:r>
              <a:rPr lang="ko-KR" altLang="en-US" dirty="0"/>
              <a:t>의 행동을 제어 해 본다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Ex&gt; </a:t>
            </a:r>
            <a:r>
              <a:rPr lang="ko-KR" altLang="en-US" dirty="0"/>
              <a:t>버튼을 클릭하면 다음 </a:t>
            </a:r>
            <a:r>
              <a:rPr lang="en-US" altLang="ko-KR" dirty="0"/>
              <a:t>LED</a:t>
            </a:r>
            <a:r>
              <a:rPr lang="ko-KR" altLang="en-US" dirty="0"/>
              <a:t>만 동작하도록 제어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반복문의 횟수를 제어하여 조명의 깜빡임 횟수를 조정 해 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시리얼 모니터를 사용하여 특정 값이 나왔을 때 조명이 동작하도록 제어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DF5C6C-0C61-4A44-AE00-F9AFE373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55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A08E5-09C9-4C27-B847-DBCA01C4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8A99FE-8708-4A32-A87F-14116C6CD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err="1"/>
              <a:t>QnA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23541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37981-C298-471E-8AEE-8CF20628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배운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79FB79-915E-473B-8CCC-B9BD7F9FB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가 무엇인지 이해한다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en-US" altLang="ko-KR" dirty="0"/>
              <a:t>VCC</a:t>
            </a:r>
            <a:r>
              <a:rPr lang="ko-KR" altLang="en-US" dirty="0"/>
              <a:t>의 차이를 알고 설명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개의 </a:t>
            </a:r>
            <a:r>
              <a:rPr lang="en-US" altLang="ko-KR" dirty="0"/>
              <a:t>LED </a:t>
            </a:r>
            <a:r>
              <a:rPr lang="ko-KR" altLang="en-US" dirty="0"/>
              <a:t>및 다중 </a:t>
            </a:r>
            <a:r>
              <a:rPr lang="en-US" altLang="ko-KR" dirty="0"/>
              <a:t>LED</a:t>
            </a:r>
            <a:r>
              <a:rPr lang="ko-KR" altLang="en-US" dirty="0"/>
              <a:t>의 처리를 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LED</a:t>
            </a:r>
            <a:r>
              <a:rPr lang="ko-KR" altLang="en-US" dirty="0"/>
              <a:t>들을 사용하여 가상의 신호등을 제작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조건과 반복문을 사용한 코드 응용</a:t>
            </a:r>
            <a:endParaRPr lang="en-US" altLang="ko-KR" dirty="0"/>
          </a:p>
          <a:p>
            <a:r>
              <a:rPr lang="ko-KR" altLang="en-US" dirty="0"/>
              <a:t>이론 내용 복습 및 프로젝트 내용 이해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29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ABE62-7069-40CA-9A39-F782BB91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기초 복습 </a:t>
            </a:r>
            <a:r>
              <a:rPr lang="en-US" altLang="ko-KR" dirty="0"/>
              <a:t>– </a:t>
            </a:r>
            <a:r>
              <a:rPr lang="ko-KR" altLang="en-US" dirty="0"/>
              <a:t>단일 </a:t>
            </a:r>
            <a:r>
              <a:rPr lang="en-US" altLang="ko-KR" dirty="0"/>
              <a:t>LED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C85C6D-0954-478C-A939-4A7E6242D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337" y="1793680"/>
            <a:ext cx="6967062" cy="458764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단일 </a:t>
            </a:r>
            <a:r>
              <a:rPr lang="en-US" altLang="ko-KR" dirty="0"/>
              <a:t>LED (=1</a:t>
            </a:r>
            <a:r>
              <a:rPr lang="ko-KR" altLang="en-US" dirty="0"/>
              <a:t>개의 </a:t>
            </a:r>
            <a:r>
              <a:rPr lang="en-US" altLang="ko-KR" dirty="0"/>
              <a:t>LED</a:t>
            </a:r>
            <a:r>
              <a:rPr lang="ko-KR" altLang="en-US" dirty="0"/>
              <a:t>를 사용한 실험</a:t>
            </a:r>
            <a:r>
              <a:rPr lang="en-US" altLang="ko-KR" dirty="0"/>
              <a:t>) </a:t>
            </a:r>
            <a:r>
              <a:rPr lang="ko-KR" altLang="en-US" dirty="0"/>
              <a:t>복습</a:t>
            </a:r>
            <a:endParaRPr lang="en-US" altLang="ko-KR" dirty="0"/>
          </a:p>
          <a:p>
            <a:pPr lvl="1"/>
            <a:r>
              <a:rPr lang="ko-KR" altLang="en-US" dirty="0"/>
              <a:t>키트 내부의 테스트 </a:t>
            </a:r>
            <a:r>
              <a:rPr lang="en-US" altLang="ko-KR" dirty="0"/>
              <a:t>LED</a:t>
            </a:r>
            <a:r>
              <a:rPr lang="ko-KR" altLang="en-US" dirty="0"/>
              <a:t>를 사용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긴 다리</a:t>
            </a:r>
            <a:r>
              <a:rPr lang="en-US" altLang="ko-KR" dirty="0"/>
              <a:t>(+)</a:t>
            </a:r>
            <a:r>
              <a:rPr lang="ko-KR" altLang="en-US" dirty="0"/>
              <a:t>에 저항과 </a:t>
            </a:r>
            <a:r>
              <a:rPr lang="en-US" altLang="ko-KR" dirty="0"/>
              <a:t>VCC</a:t>
            </a:r>
            <a:r>
              <a:rPr lang="ko-KR" altLang="en-US" dirty="0"/>
              <a:t>를 연결 하고</a:t>
            </a:r>
            <a:r>
              <a:rPr lang="en-US" altLang="ko-KR" dirty="0"/>
              <a:t>, </a:t>
            </a:r>
            <a:r>
              <a:rPr lang="ko-KR" altLang="en-US" dirty="0"/>
              <a:t>짧은 다리</a:t>
            </a:r>
            <a:r>
              <a:rPr lang="en-US" altLang="ko-KR" dirty="0"/>
              <a:t>(-)</a:t>
            </a:r>
            <a:r>
              <a:rPr lang="ko-KR" altLang="en-US" dirty="0"/>
              <a:t>에 </a:t>
            </a:r>
            <a:r>
              <a:rPr lang="en-US" altLang="ko-KR" dirty="0"/>
              <a:t>GND</a:t>
            </a:r>
            <a:r>
              <a:rPr lang="ko-KR" altLang="en-US" dirty="0"/>
              <a:t>를 연결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VCC = 3.3V</a:t>
            </a:r>
          </a:p>
          <a:p>
            <a:pPr lvl="1"/>
            <a:r>
              <a:rPr lang="en-US" altLang="ko-KR" dirty="0"/>
              <a:t>Digital Pin = D1 </a:t>
            </a:r>
          </a:p>
          <a:p>
            <a:pPr lvl="1"/>
            <a:r>
              <a:rPr lang="en-US" altLang="ko-KR" dirty="0"/>
              <a:t>GND = Ground(</a:t>
            </a:r>
            <a:r>
              <a:rPr lang="ko-KR" altLang="en-US" dirty="0"/>
              <a:t>접지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b="1" dirty="0"/>
              <a:t>이전 테스트와 다르게 프로그래밍 코드를 작성하여 </a:t>
            </a:r>
            <a:r>
              <a:rPr lang="en-US" altLang="ko-KR" b="1" dirty="0"/>
              <a:t>D1 </a:t>
            </a:r>
            <a:r>
              <a:rPr lang="ko-KR" altLang="en-US" b="1" dirty="0"/>
              <a:t>핀에 데이터를 전달 할 때만 </a:t>
            </a:r>
            <a:r>
              <a:rPr lang="en-US" altLang="ko-KR" b="1" dirty="0"/>
              <a:t>LED</a:t>
            </a:r>
            <a:r>
              <a:rPr lang="ko-KR" altLang="en-US" b="1" dirty="0"/>
              <a:t>가 켜지도록 만들기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090C19-B00B-45F6-93F4-0D2826F9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48E7D3-1058-4BF0-854B-0A52EF8C812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6" y="1831741"/>
            <a:ext cx="2555299" cy="453973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749861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ABE62-7069-40CA-9A39-F782BB91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기초 복습 </a:t>
            </a:r>
            <a:r>
              <a:rPr lang="en-US" altLang="ko-KR" dirty="0"/>
              <a:t>– </a:t>
            </a:r>
            <a:r>
              <a:rPr lang="ko-KR" altLang="en-US" dirty="0"/>
              <a:t>단일 </a:t>
            </a:r>
            <a:r>
              <a:rPr lang="en-US" altLang="ko-KR" dirty="0"/>
              <a:t>LED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C85C6D-0954-478C-A939-4A7E6242D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793680"/>
            <a:ext cx="9361040" cy="45876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Source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090C19-B00B-45F6-93F4-0D2826F9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9B4087-3018-4440-A9A9-DCDD34A07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97" y="2028825"/>
            <a:ext cx="31623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16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A087C-FE2E-4FD6-A256-D0F228723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기초 복습 </a:t>
            </a:r>
            <a:r>
              <a:rPr lang="en-US" altLang="ko-KR" dirty="0"/>
              <a:t>– </a:t>
            </a:r>
            <a:r>
              <a:rPr lang="ko-KR" altLang="en-US" dirty="0"/>
              <a:t>다중 </a:t>
            </a:r>
            <a:r>
              <a:rPr lang="en-US" altLang="ko-KR" dirty="0"/>
              <a:t>LED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8A4CF5-7405-4614-A415-5EEE1CC0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6061" y="1793680"/>
            <a:ext cx="6460337" cy="4587648"/>
          </a:xfrm>
        </p:spPr>
        <p:txBody>
          <a:bodyPr/>
          <a:lstStyle/>
          <a:p>
            <a:r>
              <a:rPr lang="ko-KR" altLang="en-US" dirty="0"/>
              <a:t>회로 구성</a:t>
            </a:r>
            <a:endParaRPr lang="en-US" altLang="ko-KR" dirty="0"/>
          </a:p>
          <a:p>
            <a:pPr lvl="1"/>
            <a:r>
              <a:rPr lang="en-US" altLang="ko-KR" dirty="0"/>
              <a:t>GND</a:t>
            </a:r>
            <a:r>
              <a:rPr lang="ko-KR" altLang="en-US" dirty="0"/>
              <a:t>에 각각 </a:t>
            </a:r>
            <a:r>
              <a:rPr lang="en-US" altLang="ko-KR" dirty="0"/>
              <a:t>LED</a:t>
            </a:r>
            <a:r>
              <a:rPr lang="ko-KR" altLang="en-US" dirty="0"/>
              <a:t>의 짧은 다리</a:t>
            </a:r>
            <a:r>
              <a:rPr lang="en-US" altLang="ko-KR" dirty="0"/>
              <a:t>(-)</a:t>
            </a:r>
            <a:r>
              <a:rPr lang="ko-KR" altLang="en-US" dirty="0"/>
              <a:t>를 연결</a:t>
            </a:r>
            <a:endParaRPr lang="en-US" altLang="ko-KR" dirty="0"/>
          </a:p>
          <a:p>
            <a:pPr lvl="1"/>
            <a:r>
              <a:rPr lang="ko-KR" altLang="en-US" dirty="0"/>
              <a:t>각각의 </a:t>
            </a:r>
            <a:r>
              <a:rPr lang="en-US" altLang="ko-KR" dirty="0"/>
              <a:t>Digital Pin</a:t>
            </a:r>
            <a:r>
              <a:rPr lang="ko-KR" altLang="en-US" dirty="0"/>
              <a:t>에 각각의 </a:t>
            </a:r>
            <a:r>
              <a:rPr lang="en-US" altLang="ko-KR" dirty="0"/>
              <a:t>LED</a:t>
            </a:r>
            <a:r>
              <a:rPr lang="ko-KR" altLang="en-US" dirty="0"/>
              <a:t>의 긴 다리</a:t>
            </a:r>
            <a:r>
              <a:rPr lang="en-US" altLang="ko-KR" dirty="0"/>
              <a:t>(+)</a:t>
            </a:r>
            <a:r>
              <a:rPr lang="ko-KR" altLang="en-US" dirty="0"/>
              <a:t>를 연결</a:t>
            </a:r>
            <a:r>
              <a:rPr lang="en-US" altLang="ko-KR" dirty="0"/>
              <a:t>(</a:t>
            </a:r>
            <a:r>
              <a:rPr lang="ko-KR" altLang="en-US" dirty="0"/>
              <a:t>이 때 빨간색 </a:t>
            </a:r>
            <a:r>
              <a:rPr lang="en-US" altLang="ko-KR" dirty="0"/>
              <a:t>LED</a:t>
            </a:r>
            <a:r>
              <a:rPr lang="ko-KR" altLang="en-US" dirty="0"/>
              <a:t>에는 </a:t>
            </a:r>
            <a:r>
              <a:rPr lang="en-US" altLang="ko-KR" dirty="0"/>
              <a:t>220</a:t>
            </a:r>
            <a:r>
              <a:rPr lang="ko-KR" altLang="en-US" dirty="0"/>
              <a:t>옴의 저항을 달아준다</a:t>
            </a:r>
            <a:r>
              <a:rPr lang="en-US" altLang="ko-KR" dirty="0"/>
              <a:t>.)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단일 </a:t>
            </a:r>
            <a:r>
              <a:rPr lang="en-US" altLang="ko-KR" dirty="0"/>
              <a:t>LED </a:t>
            </a:r>
            <a:r>
              <a:rPr lang="ko-KR" altLang="en-US" dirty="0"/>
              <a:t>테스트에서 한 과정과 마찬가지로 이번에는 프로그래밍을 통한 코딩을 활용하여 </a:t>
            </a:r>
            <a:r>
              <a:rPr lang="en-US" altLang="ko-KR" dirty="0"/>
              <a:t>LED</a:t>
            </a:r>
            <a:r>
              <a:rPr lang="ko-KR" altLang="en-US" dirty="0"/>
              <a:t>를 각각 제어 할 수 있도록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0DA0D6-8950-4200-9039-2DD0D7B6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2663F9-1B72-4699-8A0E-5232EEAE6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65" y="1928076"/>
            <a:ext cx="2528067" cy="44913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7272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FDACD-250F-42A3-BD59-C4609704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기초 복습 </a:t>
            </a:r>
            <a:r>
              <a:rPr lang="en-US" altLang="ko-KR" dirty="0"/>
              <a:t>– </a:t>
            </a:r>
            <a:r>
              <a:rPr lang="ko-KR" altLang="en-US" dirty="0"/>
              <a:t>다중 </a:t>
            </a:r>
            <a:r>
              <a:rPr lang="en-US" altLang="ko-KR" dirty="0"/>
              <a:t>LED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C0757C-C449-4919-840E-64C345A05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Source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2BE678-FF7D-46E2-A5E9-4995249E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98594F-649D-46CA-90E3-7703AAE14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767" y="161925"/>
            <a:ext cx="320992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6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FFF49-0B69-4575-BB0C-768FBA5B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/>
              <a:t> 기초 복습 </a:t>
            </a:r>
            <a:r>
              <a:rPr lang="en-US" altLang="ko-KR" dirty="0"/>
              <a:t>– </a:t>
            </a:r>
            <a:r>
              <a:rPr lang="ko-KR" altLang="en-US" dirty="0"/>
              <a:t>단일 스위치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4D57BD-104A-4AA1-BDEC-4377CB455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921" y="1793680"/>
            <a:ext cx="4320478" cy="4587648"/>
          </a:xfrm>
        </p:spPr>
        <p:txBody>
          <a:bodyPr/>
          <a:lstStyle/>
          <a:p>
            <a:r>
              <a:rPr lang="ko-KR" altLang="en-US" dirty="0"/>
              <a:t>회로 구성</a:t>
            </a:r>
            <a:r>
              <a:rPr lang="en-US" altLang="ko-KR" dirty="0"/>
              <a:t>(</a:t>
            </a:r>
            <a:r>
              <a:rPr lang="ko-KR" altLang="en-US" dirty="0"/>
              <a:t>잘 보이도록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/>
              <a:t>Button</a:t>
            </a:r>
            <a:r>
              <a:rPr lang="ko-KR" altLang="en-US" dirty="0"/>
              <a:t>을 </a:t>
            </a:r>
            <a:r>
              <a:rPr lang="en-US" altLang="ko-KR" dirty="0"/>
              <a:t>1</a:t>
            </a:r>
            <a:r>
              <a:rPr lang="ko-KR" altLang="en-US" dirty="0"/>
              <a:t>개 연결하여 </a:t>
            </a:r>
            <a:r>
              <a:rPr lang="en-US" altLang="ko-KR" dirty="0"/>
              <a:t>LED</a:t>
            </a:r>
            <a:r>
              <a:rPr lang="ko-KR" altLang="en-US" dirty="0"/>
              <a:t>의 제어가 가능하도록 구성 해 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B51E6-83F4-4CF5-B560-FEBA48B17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026" name="Picture 2" descr="wemos d1 button">
            <a:extLst>
              <a:ext uri="{FF2B5EF4-FFF2-40B4-BE49-F238E27FC236}">
                <a16:creationId xmlns:a16="http://schemas.microsoft.com/office/drawing/2014/main" id="{051A7F86-ED58-42D0-BC14-F5FEE5E54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1773604"/>
            <a:ext cx="5256584" cy="4607724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938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3F64D-2CB3-412E-822C-BCCA67A3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/>
              <a:t> 기초 복습 </a:t>
            </a:r>
            <a:r>
              <a:rPr lang="en-US" altLang="ko-KR" dirty="0"/>
              <a:t>– </a:t>
            </a:r>
            <a:r>
              <a:rPr lang="ko-KR" altLang="en-US" dirty="0"/>
              <a:t>단일 스위치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D0282A-50BD-4543-9A15-7E8462499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Source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A1BC5C-BC18-4BD7-84A2-1C58EFE4D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576199-2AA2-460C-BAE0-49AB7AC03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497" y="1285875"/>
            <a:ext cx="26289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8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6D858-865B-4CD0-A17A-40582821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모형 신호등 제작 </a:t>
            </a:r>
            <a:r>
              <a:rPr lang="en-US" altLang="ko-KR" dirty="0"/>
              <a:t>+ </a:t>
            </a:r>
            <a:r>
              <a:rPr lang="ko-KR" altLang="en-US" dirty="0"/>
              <a:t>심화 </a:t>
            </a:r>
            <a:r>
              <a:rPr lang="en-US" altLang="ko-KR" dirty="0"/>
              <a:t>(</a:t>
            </a:r>
            <a:r>
              <a:rPr lang="ko-KR" altLang="en-US" dirty="0"/>
              <a:t>복습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EE2E91-E81A-4F8C-8356-7124B05F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793680"/>
            <a:ext cx="9356277" cy="4515639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기본에 더해서 긴급 구조 버튼 및 일시 정지 버튼 만들기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심화</a:t>
            </a:r>
            <a:endParaRPr lang="en-US" altLang="ko-KR" dirty="0">
              <a:solidFill>
                <a:schemeClr val="tx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신호등 제어에 반드시 필요한 긴급 구조 버튼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버튼 클릭 시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신호등이 적색으로 켜지며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버튼을 떼기 전까지 적색 신호를 유지 </a:t>
            </a:r>
            <a:endParaRPr lang="en-US" altLang="ko-KR" dirty="0">
              <a:solidFill>
                <a:schemeClr val="tx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일시 정지 버튼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신호등의 현재 순서에 상관 없이 신호등을 초기화 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현재 신호에서 변경되지 않도록 멈추었다가 다시 시작하는 기능</a:t>
            </a:r>
            <a:endParaRPr lang="en-US" altLang="ko-KR" dirty="0">
              <a:solidFill>
                <a:schemeClr val="tx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LED</a:t>
            </a:r>
            <a:r>
              <a:rPr lang="ko-KR" altLang="en-US" dirty="0">
                <a:solidFill>
                  <a:schemeClr val="tx1"/>
                </a:solidFill>
              </a:rPr>
              <a:t>를 한 개 더 추가하여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보행자 신호 제작</a:t>
            </a:r>
            <a:r>
              <a:rPr lang="en-US" altLang="ko-KR" dirty="0">
                <a:solidFill>
                  <a:schemeClr val="tx1"/>
                </a:solidFill>
              </a:rPr>
              <a:t> : </a:t>
            </a:r>
            <a:r>
              <a:rPr lang="ko-KR" altLang="en-US" dirty="0">
                <a:solidFill>
                  <a:schemeClr val="tx1"/>
                </a:solidFill>
              </a:rPr>
              <a:t>보행자 신호는 기존 신호등이 적색 상태 일 때 녹색</a:t>
            </a:r>
            <a:r>
              <a:rPr lang="en-US" altLang="ko-KR" dirty="0">
                <a:solidFill>
                  <a:schemeClr val="tx1"/>
                </a:solidFill>
              </a:rPr>
              <a:t>(OK)</a:t>
            </a:r>
            <a:r>
              <a:rPr lang="ko-KR" altLang="en-US" dirty="0">
                <a:solidFill>
                  <a:schemeClr val="tx1"/>
                </a:solidFill>
              </a:rPr>
              <a:t>를 유지하며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이후 적색으로 유지된다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71567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1048</TotalTime>
  <Words>712</Words>
  <Application>Microsoft Office PowerPoint</Application>
  <PresentationFormat>와이드스크린</PresentationFormat>
  <Paragraphs>115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Wingdings</vt:lpstr>
      <vt:lpstr>Wingdings 3</vt:lpstr>
      <vt:lpstr>DX우등생 M</vt:lpstr>
      <vt:lpstr>HY그래픽M</vt:lpstr>
      <vt:lpstr>Arial</vt:lpstr>
      <vt:lpstr>맑은 고딕</vt:lpstr>
      <vt:lpstr>Trebuchet MS</vt:lpstr>
      <vt:lpstr>패싯</vt:lpstr>
      <vt:lpstr>조명</vt:lpstr>
      <vt:lpstr>배울 내용(Contents)</vt:lpstr>
      <vt:lpstr>LED 기초 복습 – 단일 LED 테스트</vt:lpstr>
      <vt:lpstr>LED 기초 복습 – 단일 LED 테스트</vt:lpstr>
      <vt:lpstr>LED 기초 복습 – 다중 LED 테스트</vt:lpstr>
      <vt:lpstr>LED 기초 복습 – 다중 LED 테스트</vt:lpstr>
      <vt:lpstr>Switch 기초 복습 – 단일 스위치 테스트</vt:lpstr>
      <vt:lpstr>Switch 기초 복습 – 단일 스위치 테스트</vt:lpstr>
      <vt:lpstr>모형 신호등 제작 + 심화 (복습)</vt:lpstr>
      <vt:lpstr>모형 신호등 제작 + 심화</vt:lpstr>
      <vt:lpstr>모형 신호등 제작 + 심화</vt:lpstr>
      <vt:lpstr>모형 신호등 제작 + 심화</vt:lpstr>
      <vt:lpstr>LED Array를 사용한 기초 실습</vt:lpstr>
      <vt:lpstr>LED Array를 사용한 기초 실습</vt:lpstr>
      <vt:lpstr>반복문을 사용한 조명 제어</vt:lpstr>
      <vt:lpstr>반복문을 사용한 조명 제어</vt:lpstr>
      <vt:lpstr>반복문을 사용한 조명 제어</vt:lpstr>
      <vt:lpstr>시리얼 입출력을 사용한 조명 제어</vt:lpstr>
      <vt:lpstr>시리얼 입출력을 사용한 조명 제어</vt:lpstr>
      <vt:lpstr>시리얼 입출력을 사용한 조명 제어</vt:lpstr>
      <vt:lpstr>반복문을 사용한 조명 제어 - 응용</vt:lpstr>
      <vt:lpstr>PowerPoint 프레젠테이션</vt:lpstr>
      <vt:lpstr>오늘 배운 내용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Park,Jeong-Uk</dc:creator>
  <cp:lastModifiedBy>Park, Jeong-Uk</cp:lastModifiedBy>
  <cp:revision>251</cp:revision>
  <dcterms:created xsi:type="dcterms:W3CDTF">2017-09-13T14:08:43Z</dcterms:created>
  <dcterms:modified xsi:type="dcterms:W3CDTF">2018-07-11T08:28:25Z</dcterms:modified>
  <cp:contentStatus/>
</cp:coreProperties>
</file>